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6" r:id="rId10"/>
    <p:sldId id="262" r:id="rId11"/>
    <p:sldId id="263" r:id="rId12"/>
    <p:sldId id="264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714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07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74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75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01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43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43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3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47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03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9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F6719-9A16-43AF-8F53-67B24FF654E0}" type="datetimeFigureOut">
              <a:rPr lang="ko-KR" altLang="en-US" smtClean="0"/>
              <a:t>2018-09-28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F041E-F259-4F11-968A-495798F802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01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oHyun-Lee/Bra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edicaldecathlon.com/" TargetMode="External"/><Relationship Id="rId2" Type="http://schemas.openxmlformats.org/officeDocument/2006/relationships/hyperlink" Target="https://www.smir.ch/BRATS/Start201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  <a:t>Automatic Brain Tumor Detection and Segmentation </a:t>
            </a:r>
            <a:b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  <a:t/>
            </a:r>
            <a:b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altLang="ko-KR" sz="2500" dirty="0" smtClean="0">
                <a:latin typeface="times" panose="02020603050405020304" pitchFamily="18" charset="0"/>
                <a:cs typeface="times" panose="02020603050405020304" pitchFamily="18" charset="0"/>
              </a:rPr>
              <a:t>Using U-Net Based Fully Convolutional Networks</a:t>
            </a:r>
            <a:endParaRPr lang="ko-KR" altLang="en-US" sz="25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53974"/>
            <a:ext cx="9144000" cy="1655762"/>
          </a:xfrm>
        </p:spPr>
        <p:txBody>
          <a:bodyPr/>
          <a:lstStyle/>
          <a:p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r"/>
            <a:r>
              <a:rPr lang="en-US" altLang="ko-KR" dirty="0" err="1" smtClean="0">
                <a:latin typeface="times" panose="02020603050405020304" pitchFamily="18" charset="0"/>
                <a:cs typeface="times" panose="02020603050405020304" pitchFamily="18" charset="0"/>
              </a:rPr>
              <a:t>JooHyun</a:t>
            </a:r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 Lee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0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/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		</a:t>
            </a: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Image                 Ground-Truth          Prediction</a:t>
            </a:r>
          </a:p>
          <a:p>
            <a:pPr marL="0" indent="0">
              <a:buNone/>
            </a:pP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	Complete</a:t>
            </a: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	Core</a:t>
            </a:r>
          </a:p>
          <a:p>
            <a:pPr marL="0" indent="0">
              <a:buNone/>
            </a:pPr>
            <a:endParaRPr lang="en-US" altLang="ko-KR" sz="2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&lt; Brain MRI (FLAIR) Segmentations &gt;</a:t>
            </a:r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1725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Results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393899"/>
              </p:ext>
            </p:extLst>
          </p:nvPr>
        </p:nvGraphicFramePr>
        <p:xfrm>
          <a:off x="1366452" y="1458863"/>
          <a:ext cx="9459096" cy="1528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076"/>
                <a:gridCol w="2148532"/>
                <a:gridCol w="1138365"/>
                <a:gridCol w="2017243"/>
                <a:gridCol w="1577804"/>
                <a:gridCol w="1570076"/>
              </a:tblGrid>
              <a:tr h="275446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DSC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754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Method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Data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Grade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Complete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Core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Enhancing</a:t>
                      </a:r>
                      <a:endParaRPr lang="ko-KR" altLang="en-US" sz="13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91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Mine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Cross-Validation on BRATS 2016-2017 Training Datasets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Combined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0.87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0.84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- (0.50)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44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Paper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Cross-Validation on BRATS</a:t>
                      </a:r>
                      <a:r>
                        <a:rPr lang="en-US" altLang="ko-KR" sz="1200" baseline="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2015 Training Datasets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Combined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0.86</a:t>
                      </a:r>
                      <a:endParaRPr lang="ko-KR" altLang="en-US" sz="12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0.86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0.65</a:t>
                      </a:r>
                      <a:endParaRPr lang="ko-KR" altLang="en-US" sz="1200" b="1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3902262" y="3640437"/>
            <a:ext cx="4354525" cy="2908642"/>
            <a:chOff x="3198340" y="3014363"/>
            <a:chExt cx="5389556" cy="3600000"/>
          </a:xfrm>
        </p:grpSpPr>
        <p:grpSp>
          <p:nvGrpSpPr>
            <p:cNvPr id="14" name="그룹 13"/>
            <p:cNvGrpSpPr/>
            <p:nvPr/>
          </p:nvGrpSpPr>
          <p:grpSpPr>
            <a:xfrm>
              <a:off x="3198340" y="3014363"/>
              <a:ext cx="5389556" cy="1800000"/>
              <a:chOff x="224481" y="3426255"/>
              <a:chExt cx="5389556" cy="1800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4481" y="342625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4037" y="342625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481" y="3426255"/>
                <a:ext cx="1800000" cy="1800000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3198340" y="4814363"/>
              <a:ext cx="5389556" cy="1800000"/>
              <a:chOff x="5735529" y="3637005"/>
              <a:chExt cx="5400000" cy="18000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35529" y="363700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35529" y="3637005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5529" y="3637005"/>
                <a:ext cx="1800000" cy="18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22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Results (3D Images)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8654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Complete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Ground Truth	                    Prediction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&lt;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Complete Segmentations 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MRI (FLAIR)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&gt;</a:t>
            </a:r>
          </a:p>
          <a:p>
            <a:pPr marL="0" indent="0">
              <a:buNone/>
            </a:pP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560375" y="3201344"/>
            <a:ext cx="4381500" cy="2209800"/>
            <a:chOff x="1182060" y="1791494"/>
            <a:chExt cx="4381500" cy="22098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060" y="1791494"/>
              <a:ext cx="2190750" cy="22098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810" y="1791494"/>
              <a:ext cx="2190750" cy="220980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38200" y="3201344"/>
            <a:ext cx="4381500" cy="2209800"/>
            <a:chOff x="6870615" y="1690688"/>
            <a:chExt cx="4381500" cy="22098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615" y="1690688"/>
              <a:ext cx="2190750" cy="22098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365" y="1690688"/>
              <a:ext cx="2190750" cy="2209800"/>
            </a:xfrm>
            <a:prstGeom prst="rect">
              <a:avLst/>
            </a:prstGeom>
          </p:spPr>
        </p:pic>
      </p:grpSp>
      <p:sp>
        <p:nvSpPr>
          <p:cNvPr id="10" name="내용 개체 틀 2"/>
          <p:cNvSpPr txBox="1">
            <a:spLocks/>
          </p:cNvSpPr>
          <p:nvPr/>
        </p:nvSpPr>
        <p:spPr>
          <a:xfrm>
            <a:off x="6318424" y="1825625"/>
            <a:ext cx="48654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Core</a:t>
            </a:r>
            <a:endParaRPr lang="en-US" altLang="ko-KR" sz="2000" b="1" u="sng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  Ground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Truth	       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Prediction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Core Segmentation 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MRI (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FLAIR&gt;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r">
              <a:buNone/>
            </a:pP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82027" y="6519446"/>
            <a:ext cx="3248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u="sng" dirty="0" smtClean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 </a:t>
            </a:r>
            <a:r>
              <a:rPr lang="en-US" altLang="ko-KR" sz="1600" b="1" i="1" u="sng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Slide-Show to watch 3D </a:t>
            </a:r>
            <a:r>
              <a:rPr lang="en-US" altLang="ko-KR" sz="1600" b="1" i="1" u="sng" dirty="0" smtClean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35284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1724" y="1908160"/>
            <a:ext cx="10515600" cy="4949840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Data Imbalance 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Data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Imbalance on “Enhancing Dataset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”	(0.1% on pixel level)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Unable to train ‘Enhancing’ Model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Brain Mask for balancing data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Use Multimodal MRI inputs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				                                    &lt; Pill Mask &gt;                                &lt; After removing edges &gt;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Models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altLang="ko-KR" sz="12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Conv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vs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Astrous Conv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- </a:t>
            </a:r>
            <a:r>
              <a:rPr lang="en-US" altLang="ko-KR" sz="12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Deconv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vs. Upsample vs. No-Decoding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- SOTA Models</a:t>
            </a:r>
          </a:p>
          <a:p>
            <a:pPr marL="0" indent="0">
              <a:buNone/>
            </a:pPr>
            <a:endParaRPr lang="en-US" altLang="ko-KR" sz="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					             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Comparison with state-of-the-art semantic segmentation network &gt;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560" t="18187" r="52868" b="10467"/>
          <a:stretch/>
        </p:blipFill>
        <p:spPr>
          <a:xfrm>
            <a:off x="6367848" y="4580857"/>
            <a:ext cx="3336325" cy="185752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452416" y="2130091"/>
            <a:ext cx="2670713" cy="1440000"/>
            <a:chOff x="8477130" y="1456643"/>
            <a:chExt cx="2670713" cy="14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77130" y="1456643"/>
              <a:ext cx="1440000" cy="144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0113" t="20632" r="16089" b="18728"/>
            <a:stretch/>
          </p:blipFill>
          <p:spPr>
            <a:xfrm>
              <a:off x="10085162" y="1740038"/>
              <a:ext cx="1062681" cy="873210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>
              <a:off x="9917130" y="2089882"/>
              <a:ext cx="168032" cy="1735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48400" y="2061115"/>
            <a:ext cx="1787519" cy="1577950"/>
            <a:chOff x="6298433" y="1396743"/>
            <a:chExt cx="1787519" cy="157795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925" y="1396743"/>
              <a:ext cx="1517026" cy="828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925" y="2146693"/>
              <a:ext cx="1517027" cy="828000"/>
            </a:xfrm>
            <a:prstGeom prst="rect">
              <a:avLst/>
            </a:prstGeom>
          </p:spPr>
        </p:pic>
        <p:sp>
          <p:nvSpPr>
            <p:cNvPr id="15" name="오른쪽으로 구부러진 화살표 14"/>
            <p:cNvSpPr/>
            <p:nvPr/>
          </p:nvSpPr>
          <p:spPr>
            <a:xfrm>
              <a:off x="6298433" y="1978818"/>
              <a:ext cx="238897" cy="335749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제목 1"/>
          <p:cNvSpPr txBox="1">
            <a:spLocks/>
          </p:cNvSpPr>
          <p:nvPr/>
        </p:nvSpPr>
        <p:spPr>
          <a:xfrm>
            <a:off x="990600" y="3849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Discussion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41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Code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87678"/>
            <a:ext cx="10515600" cy="4351338"/>
          </a:xfrm>
        </p:spPr>
        <p:txBody>
          <a:bodyPr/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Github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Code 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was uploaded in 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https://github.com/JooHyun-Lee/BraTs</a:t>
            </a: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5160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Reference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Hao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Dong, </a:t>
            </a:r>
            <a:r>
              <a:rPr lang="en-US" altLang="ko-KR" sz="12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Guang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Yang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Fangde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 Liu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Yuanhan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Mo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Yike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2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Guo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.:  Automatic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Brain Tumor Detection and Segmentation 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Using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U-Net Based Fully Convolutional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Networks</a:t>
            </a:r>
          </a:p>
          <a:p>
            <a:pPr marL="0" indent="0">
              <a:buNone/>
            </a:pP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[2] 	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Milletari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, F., 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Navab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, N., </a:t>
            </a:r>
            <a:r>
              <a:rPr lang="en-US" altLang="ko-KR" sz="1200" dirty="0" err="1">
                <a:latin typeface="times" panose="02020603050405020304" pitchFamily="18" charset="0"/>
                <a:cs typeface="times" panose="02020603050405020304" pitchFamily="18" charset="0"/>
              </a:rPr>
              <a:t>Ahmadi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, S.-A.: V-Net: Fully Convolutional Neural Networks for Volumetric Medical Image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Segmentation</a:t>
            </a:r>
            <a:endParaRPr lang="ko-KR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9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BraTS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Multimodal Brain Tumor Segmentation Challenge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Challenge: 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  <a:hlinkClick r:id="rId2"/>
              </a:rPr>
              <a:t>https://www.smir.ch/BRATS/Start2016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Data Link: 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http://medicaldecathlon.com</a:t>
            </a: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Dataset: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Modality: 	Multimodal multisite MRI data (FLAIR, T1, T1c, T2)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: 	Background / Necrotic and Non-enhancing tumor / Edema / Enhancing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tumor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Size: 	750, 4D Volumes (484 training + 266 Testing)   / </a:t>
            </a: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(Image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Size: 240×240×155×4)</a:t>
            </a: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Source: 	BRATS 2016 and 2017 Dataset</a:t>
            </a:r>
          </a:p>
          <a:p>
            <a:pPr marL="0" indent="0">
              <a:buNone/>
            </a:pPr>
            <a:r>
              <a:rPr lang="en-US" altLang="ko-KR" sz="15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5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endParaRPr lang="en-US" altLang="ko-KR" sz="12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Multimodal MRI data 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895" y="4767780"/>
            <a:ext cx="5380210" cy="164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Label / Target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7051" y="2275536"/>
            <a:ext cx="4186881" cy="1662156"/>
          </a:xfrm>
        </p:spPr>
        <p:txBody>
          <a:bodyPr>
            <a:normAutofit/>
          </a:bodyPr>
          <a:lstStyle/>
          <a:p>
            <a:r>
              <a:rPr lang="en-US" altLang="ko-KR" sz="16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Label</a:t>
            </a:r>
          </a:p>
          <a:p>
            <a:pPr marL="0" indent="0"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Label 0: 	Background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 1:	Necrotic and non-enhancing tumor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 2:	Edema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Label 3:	Enhancing Tumor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37051" y="4137295"/>
            <a:ext cx="4390767" cy="1662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Target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Complete:	Label 1 + Label 2 + Label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Core:	Label 1 + Label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Enhancing:	Label 3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06629" y="3320157"/>
            <a:ext cx="3997411" cy="1436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u="sng" dirty="0" smtClean="0">
                <a:latin typeface="times" panose="02020603050405020304" pitchFamily="18" charset="0"/>
                <a:cs typeface="times" panose="02020603050405020304" pitchFamily="18" charset="0"/>
              </a:rPr>
              <a:t>Prediction (Segmentation)</a:t>
            </a:r>
            <a:endParaRPr lang="en-US" altLang="ko-KR" sz="1600" b="1" u="sng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FLAIR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Complete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FLAIR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Core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200" dirty="0">
                <a:latin typeface="times" panose="02020603050405020304" pitchFamily="18" charset="0"/>
                <a:cs typeface="times" panose="02020603050405020304" pitchFamily="18" charset="0"/>
              </a:rPr>
              <a:t>	T1c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ko-KR" alt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→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	Enhancing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416891" y="3889206"/>
            <a:ext cx="996779" cy="29846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08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Data Preprocess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640"/>
          </a:xfrm>
        </p:spPr>
        <p:txBody>
          <a:bodyPr>
            <a:normAutofit/>
          </a:bodyPr>
          <a:lstStyle/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Data Augmentation</a:t>
            </a: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	 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</a:t>
            </a:r>
            <a:r>
              <a:rPr lang="en-US" altLang="ko-KR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&lt; Original Data &gt;				             &lt; Augmented Data &gt;</a:t>
            </a:r>
            <a:endParaRPr lang="en-US" altLang="ko-KR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36" y="2205681"/>
            <a:ext cx="5295900" cy="2133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49" y="4614477"/>
            <a:ext cx="1440000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4614477"/>
            <a:ext cx="144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436" y="4614477"/>
            <a:ext cx="1440000" cy="14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72" y="4614477"/>
            <a:ext cx="1440000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9308" y="4614477"/>
            <a:ext cx="1440000" cy="144000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584785" y="5185245"/>
            <a:ext cx="996779" cy="29846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3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Model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U-Net</a:t>
            </a: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&lt; U-Net Diagram &gt;</a:t>
            </a:r>
            <a:endParaRPr lang="ko-KR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60" y="2097065"/>
            <a:ext cx="6593588" cy="40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8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Train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Loss: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	Dice Coefficient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				</a:t>
            </a:r>
          </a:p>
          <a:p>
            <a:pPr marL="0" indent="0"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	</a:t>
            </a:r>
          </a:p>
          <a:p>
            <a:pPr marL="0" indent="0">
              <a:buNone/>
            </a:pP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The </a:t>
            </a: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dice coefficient D between two binary volumes can be written as </a:t>
            </a:r>
            <a:r>
              <a:rPr lang="en-US" altLang="ko-KR" sz="15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en-US" altLang="ko-KR" sz="10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000" dirty="0" smtClean="0">
                <a:latin typeface="times" panose="02020603050405020304" pitchFamily="18" charset="0"/>
                <a:cs typeface="times" panose="02020603050405020304" pitchFamily="18" charset="0"/>
              </a:rPr>
              <a:t>		where </a:t>
            </a:r>
            <a:r>
              <a:rPr lang="en-US" altLang="ko-KR" sz="1000" dirty="0">
                <a:latin typeface="times" panose="02020603050405020304" pitchFamily="18" charset="0"/>
                <a:cs typeface="times" panose="02020603050405020304" pitchFamily="18" charset="0"/>
              </a:rPr>
              <a:t>the sums run over the N voxels, of the predicted binary segmentation volume pi ∈ P and the ground truth binary volume gi ∈ G.</a:t>
            </a:r>
          </a:p>
          <a:p>
            <a:pPr marL="0" indent="0">
              <a:buNone/>
            </a:pPr>
            <a:endParaRPr lang="en-US" altLang="ko-KR" sz="15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Optimizer: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Adam (learning rate=0.0001)</a:t>
            </a:r>
          </a:p>
          <a:p>
            <a:pPr marL="0" indent="0">
              <a:buNone/>
            </a:pPr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Train: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	5 - Cross Validation</a:t>
            </a:r>
          </a:p>
          <a:p>
            <a:pPr marL="0" indent="0">
              <a:buNone/>
            </a:pPr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Initialization: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Weights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:  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Normal Distribution (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mean: 0, standard deviation: 0.01)</a:t>
            </a:r>
          </a:p>
          <a:p>
            <a:pPr marL="0" indent="0">
              <a:buNone/>
            </a:pP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Biases:	Initialized </a:t>
            </a:r>
            <a:r>
              <a:rPr lang="en-US" altLang="ko-KR" sz="1300" dirty="0">
                <a:latin typeface="times" panose="02020603050405020304" pitchFamily="18" charset="0"/>
                <a:cs typeface="times" panose="02020603050405020304" pitchFamily="18" charset="0"/>
              </a:rPr>
              <a:t>as 0</a:t>
            </a:r>
          </a:p>
          <a:p>
            <a:pPr marL="0" indent="0">
              <a:buNone/>
            </a:pPr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Device:</a:t>
            </a: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		GTX 1080 Ti  4 ways +  Intel i7-7700K</a:t>
            </a:r>
          </a:p>
          <a:p>
            <a:endParaRPr lang="en-US" altLang="ko-KR" sz="13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altLang="ko-KR" sz="13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r">
              <a:buNone/>
            </a:pPr>
            <a:r>
              <a:rPr lang="en-US" altLang="ko-KR" sz="1300" dirty="0" smtClean="0">
                <a:latin typeface="times" panose="02020603050405020304" pitchFamily="18" charset="0"/>
                <a:cs typeface="times" panose="02020603050405020304" pitchFamily="18" charset="0"/>
              </a:rPr>
              <a:t>&lt; Training Capture &gt;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98" y="2202935"/>
            <a:ext cx="1537642" cy="6211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97" y="6047693"/>
            <a:ext cx="7422869" cy="361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20453"/>
          <a:stretch/>
        </p:blipFill>
        <p:spPr>
          <a:xfrm>
            <a:off x="4089797" y="1736210"/>
            <a:ext cx="1522938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Tricks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 dirty="0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1776196"/>
            <a:ext cx="10515600" cy="501178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Data </a:t>
            </a:r>
            <a:r>
              <a:rPr lang="en-US" altLang="ko-KR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Imbalance Solution</a:t>
            </a:r>
            <a:r>
              <a:rPr lang="en-US" altLang="ko-KR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ko-KR" sz="1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	Problem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Dataset ratio (pixel-level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 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1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Normal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       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(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&gt; 98.5% 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2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Abnormal       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( &lt; 1.5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%)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In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spite of using ‘Dice Coefficient Loss’,  it was </a:t>
            </a:r>
            <a:r>
              <a:rPr lang="en-US" altLang="ko-KR" sz="1400" b="1" i="1" u="sng" dirty="0">
                <a:latin typeface="times" panose="02020603050405020304" pitchFamily="18" charset="0"/>
                <a:cs typeface="times" panose="02020603050405020304" pitchFamily="18" charset="0"/>
              </a:rPr>
              <a:t>impossible to train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 using whole dataset without any tricks</a:t>
            </a: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Solution</a:t>
            </a:r>
            <a:endParaRPr lang="en-US" altLang="ko-KR" sz="1400" i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30% Image slides ( Abnormal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pixel ratio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&gt; 5% )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70% Image slides ( Abnormal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pixel ratio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&lt; 5%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Tricks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5878"/>
          </a:xfrm>
        </p:spPr>
        <p:txBody>
          <a:bodyPr/>
          <a:lstStyle/>
          <a:p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Noise Reduction</a:t>
            </a:r>
          </a:p>
          <a:p>
            <a:pPr marL="0" indent="0">
              <a:buNone/>
            </a:pPr>
            <a:r>
              <a:rPr lang="en-US" altLang="ko-KR" sz="20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endParaRPr lang="en-US" altLang="ko-KR" sz="20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000" i="1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600" i="1" dirty="0" smtClean="0">
                <a:latin typeface="times" panose="02020603050405020304" pitchFamily="18" charset="0"/>
                <a:cs typeface="times" panose="02020603050405020304" pitchFamily="18" charset="0"/>
              </a:rPr>
              <a:t>Erosion</a:t>
            </a:r>
            <a:endParaRPr lang="en-US" altLang="ko-KR" sz="1600" i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     		                                                                          &lt;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Original Image &gt;  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  &lt;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After Erosion &gt;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410"/>
          <a:stretch/>
        </p:blipFill>
        <p:spPr>
          <a:xfrm>
            <a:off x="2616960" y="2834373"/>
            <a:ext cx="3310779" cy="32575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14892"/>
          <a:stretch/>
        </p:blipFill>
        <p:spPr>
          <a:xfrm>
            <a:off x="6837406" y="3398971"/>
            <a:ext cx="1638300" cy="15726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40116" b="2998"/>
          <a:stretch/>
        </p:blipFill>
        <p:spPr>
          <a:xfrm>
            <a:off x="9116198" y="3476843"/>
            <a:ext cx="1597110" cy="14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7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latin typeface="times" panose="02020603050405020304" pitchFamily="18" charset="0"/>
                <a:cs typeface="times" panose="02020603050405020304" pitchFamily="18" charset="0"/>
              </a:rPr>
              <a:t>Tricks</a:t>
            </a:r>
            <a:endParaRPr lang="ko-KR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18873"/>
          </a:xfrm>
        </p:spPr>
        <p:txBody>
          <a:bodyPr/>
          <a:lstStyle/>
          <a:p>
            <a:r>
              <a:rPr lang="en-US" altLang="ko-KR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Threshold Tuning</a:t>
            </a: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600" i="1" dirty="0" smtClean="0">
                <a:latin typeface="times" panose="02020603050405020304" pitchFamily="18" charset="0"/>
                <a:cs typeface="times" panose="02020603050405020304" pitchFamily="18" charset="0"/>
              </a:rPr>
              <a:t>Recall vs. Precision</a:t>
            </a:r>
          </a:p>
          <a:p>
            <a:pPr marL="0" indent="0">
              <a:buNone/>
            </a:pPr>
            <a:endParaRPr lang="en-US" altLang="ko-KR" sz="16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1. Maximization Recall (Threshold </a:t>
            </a:r>
            <a:r>
              <a:rPr lang="ko-KR" altLang="en-US" sz="1400" dirty="0">
                <a:latin typeface="times" panose="02020603050405020304" pitchFamily="18" charset="0"/>
                <a:cs typeface="times" panose="02020603050405020304" pitchFamily="18" charset="0"/>
              </a:rPr>
              <a:t>↓</a:t>
            </a:r>
            <a:r>
              <a:rPr lang="ko-KR" altLang="en-US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)	</a:t>
            </a: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ex) HIV Home Testing Kit  (Recall 99.9%)</a:t>
            </a: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					                  &lt; HIV Home Testing Kit &gt;</a:t>
            </a: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2. Maximization Precision (Threshold </a:t>
            </a:r>
            <a:r>
              <a:rPr lang="ko-KR" altLang="en-US" sz="1400" dirty="0">
                <a:latin typeface="times" panose="02020603050405020304" pitchFamily="18" charset="0"/>
                <a:cs typeface="times" panose="02020603050405020304" pitchFamily="18" charset="0"/>
              </a:rPr>
              <a:t>↑ 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	ex) Criminal Detection Camera	</a:t>
            </a: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altLang="ko-KR" sz="1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                            			</a:t>
            </a:r>
            <a:r>
              <a:rPr lang="en-US" altLang="ko-KR" sz="1400" dirty="0">
                <a:latin typeface="times" panose="02020603050405020304" pitchFamily="18" charset="0"/>
                <a:cs typeface="times" panose="02020603050405020304" pitchFamily="18" charset="0"/>
              </a:rPr>
              <a:t>	 </a:t>
            </a:r>
            <a:r>
              <a:rPr lang="en-US" altLang="ko-KR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                 &lt; Criminal Detection Camera &gt;</a:t>
            </a:r>
            <a:endParaRPr lang="en-US" altLang="ko-KR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15946" b="5206"/>
          <a:stretch/>
        </p:blipFill>
        <p:spPr>
          <a:xfrm>
            <a:off x="6223901" y="2502737"/>
            <a:ext cx="3841494" cy="1351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4379" t="4807" b="3911"/>
          <a:stretch/>
        </p:blipFill>
        <p:spPr>
          <a:xfrm>
            <a:off x="6223901" y="4234719"/>
            <a:ext cx="3886072" cy="21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50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108</Words>
  <Application>Microsoft Office PowerPoint</Application>
  <PresentationFormat>와이드스크린</PresentationFormat>
  <Paragraphs>207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times</vt:lpstr>
      <vt:lpstr>Office 테마</vt:lpstr>
      <vt:lpstr>Automatic Brain Tumor Detection and Segmentation   Using U-Net Based Fully Convolutional Networks</vt:lpstr>
      <vt:lpstr>BraTS</vt:lpstr>
      <vt:lpstr>Label / Target</vt:lpstr>
      <vt:lpstr>Data Preprocess</vt:lpstr>
      <vt:lpstr>Model</vt:lpstr>
      <vt:lpstr>Train</vt:lpstr>
      <vt:lpstr>Tricks</vt:lpstr>
      <vt:lpstr>Tricks</vt:lpstr>
      <vt:lpstr>Tricks</vt:lpstr>
      <vt:lpstr>Results</vt:lpstr>
      <vt:lpstr>Results (3D Images)</vt:lpstr>
      <vt:lpstr>PowerPoint 프레젠테이션</vt:lpstr>
      <vt:lpstr>Code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Brain Tumor Detection and Segmentation   Using U-Net Based Fully Convolutional Networks</dc:title>
  <dc:creator>User</dc:creator>
  <cp:lastModifiedBy>User</cp:lastModifiedBy>
  <cp:revision>109</cp:revision>
  <dcterms:created xsi:type="dcterms:W3CDTF">2018-09-22T07:37:37Z</dcterms:created>
  <dcterms:modified xsi:type="dcterms:W3CDTF">2018-09-28T04:50:41Z</dcterms:modified>
</cp:coreProperties>
</file>